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496" r:id="rId6"/>
    <p:sldId id="264" r:id="rId7"/>
    <p:sldId id="260" r:id="rId8"/>
    <p:sldId id="261" r:id="rId9"/>
    <p:sldId id="266" r:id="rId10"/>
    <p:sldId id="267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CC67-90B3-3B8E-379E-9BAB2CFA9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F9FFD-F556-B26D-15DA-4825A7CCD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CADD-029C-F906-5FD9-2BEA858F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F69BE-5872-F75A-EFEF-3B06848C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6E864-3C30-109D-BB37-C9BE6EE2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39A2-E123-5927-ADE9-049508C9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42F4A-9D29-7AC7-93FF-8DA759FA5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2781-EEC5-F257-3884-C833DD45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EE351-E741-60F5-4778-B50991E6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1A1D-83C9-8506-203D-4256039A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D1755-9F6B-DC4B-1BDC-D4B07D27E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6B592-EB8F-09D0-A1B0-791CF3BE7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09C43-7628-E1CC-338B-3B69EA73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3258B-D296-8B96-2DD8-50A1F551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0E9AA-CC0B-7368-F87A-2E88EB2C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2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41A2-9E44-7FE1-5618-F7C1C696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00F14-93FE-4827-34F0-11FB7438E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F90E0-D9B2-75D5-6410-E36F0169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BA3E-19DE-DDA9-294A-0692AA57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127F7-DA64-605C-EDC4-9B95157F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9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D253-A36A-B5D8-75CF-BE1757B0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C5797-D63E-BB48-F171-5C970629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51D04-3472-841E-FBA3-0D17CCC1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D7219-7B7E-D7BC-C48D-863BC0A5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E5161-B677-B318-2A99-2CDB94BB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A9A0-7C85-64D8-208F-0AE7159D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90C5C-B8C4-3ACD-A1CB-32C7CB9CC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275E3-5E65-FC9C-067A-D838EE269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84E8A-5CBA-110E-5C73-ED2EF797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88A1F-2F08-91EF-A5C4-C1C6E1EB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3119F-D708-D036-9094-662FAA70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3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C90F-A7C0-6052-6EE3-D407F8BAB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4BA32-5732-8702-4A91-FB09D9D3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8B387-F954-568F-9765-649AD1022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4C43E-53AA-3B9D-E657-3FDCB3D3A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E9E44-8B73-00D5-0B00-FE8532542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BA419-0734-EE3A-ABCF-4FD68B97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D87129-0FF8-ABFD-6323-F5E493B8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12854-B781-7C8B-714E-652B1EEF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3F1F-D7EA-8122-4996-C1F168C5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1DAF2-0763-CC98-04A6-80283D3C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CA69B-C7C5-D57B-BDED-F5319765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13889-E04D-6938-99EB-E62B5F0E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8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3DD49-F0EA-2A7B-A228-079F52C7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2162A-16EE-2A84-10ED-CFD4D6B8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99F41-C4BC-3EA1-E42E-396A7303B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36C9-3A84-C3E4-C9C7-FBFF06BE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2BBA-E0CE-D968-0774-845599483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FB5A-AB27-7255-8E4B-AA85C4839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4158C-F26F-71DB-D86E-81AACBED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408E5-61B3-1B43-43EE-89E8E28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924A7-00A2-02C3-EBAF-EA272BB7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6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916D-72C1-197E-457D-8CD3CD4B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CFB00-5BCA-0552-D9A8-367259FE3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A7DAB-FBED-E859-68D0-40E710685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3C3C7-EA6E-62F4-A14A-9C3398B6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42355-5C55-E26F-6089-763BDB79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C7BCC-7C0D-A3FD-25A3-4DC48FB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0B616-2541-3E08-D940-580E6DB2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55D3-678E-E6EB-0EC1-C0E725E6E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72191-05B7-A92A-03D8-5309842E3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D5EF0-4D3B-484E-BBB6-3AA996E5530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2D89-1F35-EF1B-DCE2-D66CA965D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44641-F4E7-5556-F2D0-49DE0E43A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F15C5-34F2-4C75-A5A2-206FBB042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3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67725FFF-8E76-CA15-4AB0-A5D9D5CD1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ACB689-DACA-35DC-063F-B76E6125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0" y="32860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Smart healthcare adopting MQTT 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F609F-5928-9F32-E410-E65670732FAE}"/>
              </a:ext>
            </a:extLst>
          </p:cNvPr>
          <p:cNvSpPr txBox="1"/>
          <p:nvPr/>
        </p:nvSpPr>
        <p:spPr>
          <a:xfrm>
            <a:off x="1737755" y="3999292"/>
            <a:ext cx="64211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Sara Walid Ahmed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Ahmed Mohamed Gaber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Hager Sayed Soliman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Abdelrahman Mohsen</a:t>
            </a:r>
          </a:p>
          <a:p>
            <a:pPr>
              <a:lnSpc>
                <a:spcPct val="15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1233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6281-B53E-2DC5-5416-1970E15F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Video2</a:t>
            </a:r>
            <a:br>
              <a:rPr lang="en-US" dirty="0"/>
            </a:br>
            <a:endParaRPr lang="en-US" dirty="0"/>
          </a:p>
        </p:txBody>
      </p:sp>
      <p:pic>
        <p:nvPicPr>
          <p:cNvPr id="4" name="WhatsApp Video 2023-01-01 at 13.44.22 (1)">
            <a:hlinkClick r:id="" action="ppaction://media"/>
            <a:extLst>
              <a:ext uri="{FF2B5EF4-FFF2-40B4-BE49-F238E27FC236}">
                <a16:creationId xmlns:a16="http://schemas.microsoft.com/office/drawing/2014/main" id="{F1F1BF0B-671D-7388-225B-B7E6FD289C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1180" y="1825625"/>
            <a:ext cx="96696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6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28B66-EE14-E4FF-102B-3BBBAD95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Future Work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2762-B734-4E9B-5932-D775BF5F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Introduce software component to identify emergency vital signs that affect the patient's situation. These improvements will give proposed system ability to send urgent alarm in critical status through call, E-mail, or SMS notification. </a:t>
            </a:r>
          </a:p>
        </p:txBody>
      </p:sp>
      <p:pic>
        <p:nvPicPr>
          <p:cNvPr id="2050" name="Picture 2" descr="The Pros and Cons of SMS as An Alert Notification System">
            <a:extLst>
              <a:ext uri="{FF2B5EF4-FFF2-40B4-BE49-F238E27FC236}">
                <a16:creationId xmlns:a16="http://schemas.microsoft.com/office/drawing/2014/main" id="{CABEA232-992D-FBD7-74A9-324302CBB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0" r="11899" b="-1"/>
          <a:stretch/>
        </p:blipFill>
        <p:spPr bwMode="auto">
          <a:xfrm>
            <a:off x="8335434" y="2093976"/>
            <a:ext cx="3281288" cy="34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7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FB799-7A3F-273A-DDBC-5B8FB7A9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80" y="119348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3" name="Graphic 2" descr="Smiling Face with No Fill">
            <a:extLst>
              <a:ext uri="{FF2B5EF4-FFF2-40B4-BE49-F238E27FC236}">
                <a16:creationId xmlns:a16="http://schemas.microsoft.com/office/drawing/2014/main" id="{1E3FB62D-94E2-6E9E-79CA-2B366B007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795" y="252851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5855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B523-E055-B8F4-9918-C3CEED5D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MQTT?</a:t>
            </a:r>
            <a:br>
              <a:rPr lang="en-US" dirty="0"/>
            </a:b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message queue telemetry transport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B787-EF88-FC12-DC53-B9AA08361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58" y="2141537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Application layer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MQTT server is called </a:t>
            </a:r>
            <a:r>
              <a:rPr lang="x-none" sz="1800" b="1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broker</a:t>
            </a:r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, it</a:t>
            </a:r>
            <a:r>
              <a:rPr lang="x-none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 serves as the network's hub and is the only node through which data is exchanged</a:t>
            </a:r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. Clients can subscribe or publish topics through broker.</a:t>
            </a:r>
          </a:p>
          <a:p>
            <a:pPr marL="514350" indent="-514350">
              <a:buFont typeface="+mj-lt"/>
              <a:buAutoNum type="arabicPeriod"/>
            </a:pP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MQTT is a great option for IoT systems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H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igh throughput, reduced latency</a:t>
            </a:r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,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less bandwidth usage when compared to other protocols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It’s very secure because it’s use 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Transport Layer Security (TLS) and Secure Sockets Layer (SSL) </a:t>
            </a:r>
            <a:endParaRPr lang="en-US" sz="18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ts one-to-many and many-to-many architecture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which enables clients to subscribe to more than one topic at once</a:t>
            </a:r>
            <a:endParaRPr lang="en-US" sz="18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x-none" sz="1800" b="1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Quality of service levels: 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protocol describes the Quality of Service (QoS) levels that are a deal within two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nodes</a:t>
            </a:r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 sending a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message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assurance of distribution of data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18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Qos0: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message is sent at </a:t>
            </a:r>
            <a:r>
              <a:rPr lang="x-none" sz="1800" b="1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most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once and it does not provide guarantee delivery of a message. </a:t>
            </a:r>
            <a:endParaRPr lang="en-US" sz="18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Qos1: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the data is sent at </a:t>
            </a:r>
            <a:r>
              <a:rPr lang="x-none" sz="1800" b="1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least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once and it is possible to deliver a message more than once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18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r>
              <a:rPr lang="en-US" sz="18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Qos2: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the message is sent exactly once by using 4-way handshaking.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used </a:t>
            </a:r>
            <a:r>
              <a:rPr lang="x-none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if a system needs constant data delivery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18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endParaRPr lang="en-US" sz="18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BBB8DC5-4A28-6817-497B-9ED932A9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60" y="41359"/>
            <a:ext cx="3972150" cy="20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09591-CB91-6827-2284-AEF75B44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problem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68EE2-B91A-28A2-4459-6A5482F8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>
                <a:effectLst/>
                <a:latin typeface="TimesNewRomanPSMT"/>
                <a:ea typeface="Times New Roman" panose="02020603050405020304" pitchFamily="18" charset="0"/>
              </a:rPr>
              <a:t>If the patient has heart disease and symptoms which not usually appears, it could be dangerous in some cases which may cause of death the patient.</a:t>
            </a:r>
          </a:p>
          <a:p>
            <a:r>
              <a:rPr lang="en-US" sz="2200" dirty="0">
                <a:effectLst/>
                <a:latin typeface="TimesNewRomanPSMT"/>
                <a:ea typeface="Times New Roman" panose="02020603050405020304" pitchFamily="18" charset="0"/>
              </a:rPr>
              <a:t>monitor standard ways cannot record of symptoms during a few seconds. In this case, the doctor should recommend a portable device that monitors the blood oxygen level, heart rate and body temperature which usually takes 10-15 min. 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200" dirty="0"/>
          </a:p>
        </p:txBody>
      </p:sp>
      <p:pic>
        <p:nvPicPr>
          <p:cNvPr id="1026" name="Picture 2" descr="Rheumatic Heart Disease | Johns Hopkins Medicine">
            <a:extLst>
              <a:ext uri="{FF2B5EF4-FFF2-40B4-BE49-F238E27FC236}">
                <a16:creationId xmlns:a16="http://schemas.microsoft.com/office/drawing/2014/main" id="{62CD4CE2-910A-2EF2-CEEB-4E53F2DD6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21956" b="-1"/>
          <a:stretch/>
        </p:blipFill>
        <p:spPr bwMode="auto">
          <a:xfrm>
            <a:off x="8276788" y="2093976"/>
            <a:ext cx="3339934" cy="347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8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C359-DB4F-D927-BDBF-A8A9DCD1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0"/>
            <a:ext cx="10515600" cy="1325563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045A04-3B99-BF9B-F530-A6B4F0FC9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6088" y="996911"/>
            <a:ext cx="7754432" cy="2838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36E44-67AF-1010-9719-DC2E5344B3D1}"/>
              </a:ext>
            </a:extLst>
          </p:cNvPr>
          <p:cNvSpPr txBox="1"/>
          <p:nvPr/>
        </p:nvSpPr>
        <p:spPr>
          <a:xfrm>
            <a:off x="411480" y="4124960"/>
            <a:ext cx="10154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TimesNewRomanPSMT"/>
                <a:ea typeface="SimSun" panose="02010600030101010101" pitchFamily="2" charset="-122"/>
                <a:cs typeface="Times New Roman" panose="02020603050405020304" pitchFamily="18" charset="0"/>
              </a:rPr>
              <a:t>connecting a sensor to the patient's body then connect it to the microcontroller( ESP8266 - Esp32).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TimesNewRomanPSMT"/>
                <a:ea typeface="SimSun" panose="02010600030101010101" pitchFamily="2" charset="-122"/>
                <a:cs typeface="Times New Roman" panose="02020603050405020304" pitchFamily="18" charset="0"/>
              </a:rPr>
              <a:t>A patient can carry the device in his pocket, or which is attached to a shoulder strap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TimesNewRomanPSMT"/>
                <a:ea typeface="SimSun" panose="02010600030101010101" pitchFamily="2" charset="-122"/>
                <a:cs typeface="Times New Roman" panose="02020603050405020304" pitchFamily="18" charset="0"/>
              </a:rPr>
              <a:t>The device sends measuring results to the MQTT server(broker) using Wi-Fi.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TimesNewRomanPSMT"/>
                <a:ea typeface="SimSun" panose="02010600030101010101" pitchFamily="2" charset="-122"/>
                <a:cs typeface="Times New Roman" panose="02020603050405020304" pitchFamily="18" charset="0"/>
              </a:rPr>
              <a:t>patient, doctor, and anyone interested in the patient's condition can access the server over the phone or desktop and view the patient's measured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NewRomanPSMT"/>
                <a:ea typeface="SimSun" panose="02010600030101010101" pitchFamily="2" charset="-122"/>
                <a:cs typeface="Times New Roman" panose="02020603050405020304" pitchFamily="18" charset="0"/>
              </a:rPr>
              <a:t>A solution proposed for patients who can’t read or write. We put medicines in a box and beside it there’s </a:t>
            </a:r>
          </a:p>
          <a:p>
            <a:r>
              <a:rPr lang="en-US" sz="1800" dirty="0">
                <a:effectLst/>
                <a:latin typeface="TimesNewRomanPSMT"/>
                <a:ea typeface="SimSun" panose="02010600030101010101" pitchFamily="2" charset="-122"/>
                <a:cs typeface="Times New Roman" panose="02020603050405020304" pitchFamily="18" charset="0"/>
              </a:rPr>
              <a:t>A led when </a:t>
            </a:r>
            <a:r>
              <a:rPr lang="en-US" dirty="0">
                <a:latin typeface="TimesNewRomanPSMT"/>
                <a:ea typeface="SimSun" panose="02010600030101010101" pitchFamily="2" charset="-122"/>
                <a:cs typeface="Times New Roman" panose="02020603050405020304" pitchFamily="18" charset="0"/>
              </a:rPr>
              <a:t>doctor</a:t>
            </a:r>
            <a:r>
              <a:rPr lang="en-US" sz="1800" dirty="0">
                <a:effectLst/>
                <a:latin typeface="TimesNewRomanPSMT"/>
                <a:ea typeface="SimSun" panose="02010600030101010101" pitchFamily="2" charset="-122"/>
                <a:cs typeface="Times New Roman" panose="02020603050405020304" pitchFamily="18" charset="0"/>
              </a:rPr>
              <a:t> wants patient to </a:t>
            </a:r>
            <a:r>
              <a:rPr lang="en-US" dirty="0">
                <a:latin typeface="TimesNewRomanPSMT"/>
                <a:ea typeface="SimSun" panose="02010600030101010101" pitchFamily="2" charset="-122"/>
                <a:cs typeface="Times New Roman" panose="02020603050405020304" pitchFamily="18" charset="0"/>
              </a:rPr>
              <a:t>take specific drug, he will publish to the topic to turn on the led.</a:t>
            </a:r>
            <a:endParaRPr lang="en-US" sz="1800" dirty="0">
              <a:effectLst/>
              <a:latin typeface="TimesNewRomanPSM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effectLst/>
              <a:latin typeface="TimesNewRomanPSM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0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F36E-3C17-C30D-14BE-77CDB816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How does Heartrate Sensor Works</a:t>
            </a:r>
          </a:p>
        </p:txBody>
      </p:sp>
      <p:pic>
        <p:nvPicPr>
          <p:cNvPr id="2050" name="Picture 2" descr="light sensor led pulse detection photoplethysmogram">
            <a:extLst>
              <a:ext uri="{FF2B5EF4-FFF2-40B4-BE49-F238E27FC236}">
                <a16:creationId xmlns:a16="http://schemas.microsoft.com/office/drawing/2014/main" id="{5BEE184B-785D-0839-311E-C69F3A5423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455" y="1240353"/>
            <a:ext cx="1808145" cy="13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A3AAB6-8BAF-99EA-23C0-C6102EEEE383}"/>
              </a:ext>
            </a:extLst>
          </p:cNvPr>
          <p:cNvSpPr txBox="1"/>
          <p:nvPr/>
        </p:nvSpPr>
        <p:spPr>
          <a:xfrm>
            <a:off x="489527" y="1988170"/>
            <a:ext cx="9091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 pulse sensor, works by shining a green light of wave </a:t>
            </a:r>
            <a:r>
              <a:rPr lang="en-US" sz="1600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lenght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(~ 550nm) on the finger and measuring the amount of reflected light with a </a:t>
            </a:r>
            <a:r>
              <a:rPr lang="en-US" sz="1600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photosensor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oxygenated hemoglobin in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arterial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blood has the property of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absorbing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green light(the higher the hemoglobin, the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greater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the </a:t>
            </a:r>
            <a:r>
              <a:rPr lang="en-US" sz="1600" b="0" i="0" u="sng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absorption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of green light).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With each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heartbeat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blood is </a:t>
            </a:r>
            <a:r>
              <a:rPr lang="en-US" sz="1600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pumped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through the finger, causing a change in the amount of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reflected light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which in turn produces a waveform at the photosensor’s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 The noisy signal, is passed through an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R/C 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filter and then amplified with an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Op-Amp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to create a signal that is significantly large.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1919"/>
                </a:solidFill>
                <a:latin typeface="Segoe UI" panose="020B0502040204020203" pitchFamily="34" charset="0"/>
              </a:rPr>
              <a:t>The measure between the peaks, is the heartrate.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726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2C8D-E7FF-0812-0AB9-E9277776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825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447BC-4E30-4570-7325-27690C32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745726"/>
            <a:ext cx="10515600" cy="4351338"/>
          </a:xfrm>
        </p:spPr>
        <p:txBody>
          <a:bodyPr/>
          <a:lstStyle/>
          <a:p>
            <a:pPr marL="0" marR="0" algn="just">
              <a:lnSpc>
                <a:spcPct val="100000"/>
              </a:lnSpc>
            </a:pPr>
            <a:r>
              <a:rPr lang="en-US" sz="1800" b="1" dirty="0">
                <a:effectLst/>
                <a:latin typeface="TimesNewRomanPSMT"/>
                <a:ea typeface="Times New Roman" panose="02020603050405020304" pitchFamily="18" charset="0"/>
              </a:rPr>
              <a:t>ESP8266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</a:rPr>
              <a:t> act as the control unit is used to send the data measured by the sensors to the MQTT server and receive commands from the doctor.</a:t>
            </a:r>
          </a:p>
          <a:p>
            <a:pPr marL="0" marR="0" algn="just">
              <a:lnSpc>
                <a:spcPct val="100000"/>
              </a:lnSpc>
            </a:pP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</a:rPr>
              <a:t> The sensor used are temperature sensor </a:t>
            </a:r>
            <a:r>
              <a:rPr lang="en-US" sz="1800" b="1" dirty="0">
                <a:effectLst/>
                <a:latin typeface="TimesNewRomanPSMT"/>
                <a:ea typeface="Times New Roman" panose="02020603050405020304" pitchFamily="18" charset="0"/>
              </a:rPr>
              <a:t>LM35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</a:rPr>
              <a:t>, heart rate (pulse) sensor </a:t>
            </a:r>
          </a:p>
          <a:p>
            <a:pPr marL="0" marR="0" algn="just">
              <a:lnSpc>
                <a:spcPct val="100000"/>
              </a:lnSpc>
            </a:pPr>
            <a:r>
              <a:rPr lang="en-US" sz="1800" b="1" dirty="0">
                <a:effectLst/>
                <a:latin typeface="TimesNewRomanPSMT"/>
                <a:ea typeface="Times New Roman" panose="02020603050405020304" pitchFamily="18" charset="0"/>
              </a:rPr>
              <a:t>ESP8266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</a:rPr>
              <a:t> is collecting the data from the sensor, then send it to a free server called </a:t>
            </a:r>
            <a:r>
              <a:rPr lang="en-US" sz="1800" b="1" dirty="0">
                <a:effectLst/>
                <a:latin typeface="TimesNewRomanPSMT"/>
                <a:ea typeface="Times New Roman" panose="02020603050405020304" pitchFamily="18" charset="0"/>
              </a:rPr>
              <a:t>Mosquitto (broker)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</a:rPr>
              <a:t> which is an open-source message broker that implements the MQTT protocol.</a:t>
            </a:r>
          </a:p>
          <a:p>
            <a:pPr marL="0" marR="0" algn="just">
              <a:lnSpc>
                <a:spcPct val="100000"/>
              </a:lnSpc>
            </a:pP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</a:rPr>
              <a:t> By using free google support tool called </a:t>
            </a:r>
            <a:r>
              <a:rPr lang="en-US" sz="1800" b="1" dirty="0">
                <a:effectLst/>
                <a:latin typeface="TimesNewRomanPSMT"/>
                <a:ea typeface="Times New Roman" panose="02020603050405020304" pitchFamily="18" charset="0"/>
              </a:rPr>
              <a:t>MQTTLens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</a:rPr>
              <a:t> which supports MQTT communications, where we can use it to send and watch the data from computer.</a:t>
            </a:r>
          </a:p>
          <a:p>
            <a:pPr marL="0" marR="0" algn="just">
              <a:lnSpc>
                <a:spcPct val="100000"/>
              </a:lnSpc>
            </a:pP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</a:rPr>
              <a:t> To watch the data of nodes from mobile we used an application called </a:t>
            </a:r>
            <a:r>
              <a:rPr lang="en-US" sz="1800" b="1" dirty="0" err="1">
                <a:effectLst/>
                <a:latin typeface="TimesNewRomanPSMT"/>
                <a:ea typeface="Times New Roman" panose="02020603050405020304" pitchFamily="18" charset="0"/>
              </a:rPr>
              <a:t>MyMQTT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</a:rPr>
              <a:t> a free android app which can publish or subscribe the topics.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0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631E97-9F19-8110-DF2B-7967A9767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328" y="1774401"/>
            <a:ext cx="4959477" cy="30996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01F7AD0-13C6-2BDB-50E8-42CD71994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774401"/>
            <a:ext cx="5294715" cy="33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6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6FD7-C6D3-D1CA-5898-48E351E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582291-BA71-6EF4-49C6-1605CDF3D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" b="7728"/>
          <a:stretch/>
        </p:blipFill>
        <p:spPr>
          <a:xfrm>
            <a:off x="9755162" y="1615696"/>
            <a:ext cx="2233637" cy="4236556"/>
          </a:xfrm>
          <a:prstGeom prst="rect">
            <a:avLst/>
          </a:prstGeom>
        </p:spPr>
      </p:pic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5BCF84-43A8-CEC8-A4C6-294BD325F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914"/>
            <a:ext cx="5306240" cy="4351338"/>
          </a:xfr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38BE32-A8A8-A4E2-7743-86891994F0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" b="17822"/>
          <a:stretch/>
        </p:blipFill>
        <p:spPr bwMode="auto">
          <a:xfrm>
            <a:off x="6838950" y="1615696"/>
            <a:ext cx="2432993" cy="4236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DCDCF-B32B-5538-1887-1EECE04BB09F}"/>
              </a:ext>
            </a:extLst>
          </p:cNvPr>
          <p:cNvSpPr txBox="1"/>
          <p:nvPr/>
        </p:nvSpPr>
        <p:spPr>
          <a:xfrm>
            <a:off x="8877670" y="994299"/>
            <a:ext cx="10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MyMQTT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2315-B01C-191E-81D1-5D8F2707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Video:</a:t>
            </a:r>
          </a:p>
        </p:txBody>
      </p:sp>
      <p:pic>
        <p:nvPicPr>
          <p:cNvPr id="8" name="ddd">
            <a:hlinkClick r:id="" action="ppaction://media"/>
            <a:extLst>
              <a:ext uri="{FF2B5EF4-FFF2-40B4-BE49-F238E27FC236}">
                <a16:creationId xmlns:a16="http://schemas.microsoft.com/office/drawing/2014/main" id="{313D9DBF-3903-FB60-8C20-D7F300B97BF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66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538" y="1825625"/>
            <a:ext cx="7908925" cy="4351338"/>
          </a:xfrm>
        </p:spPr>
      </p:pic>
    </p:spTree>
    <p:extLst>
      <p:ext uri="{BB962C8B-B14F-4D97-AF65-F5344CB8AC3E}">
        <p14:creationId xmlns:p14="http://schemas.microsoft.com/office/powerpoint/2010/main" val="16432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721</Words>
  <Application>Microsoft Office PowerPoint</Application>
  <PresentationFormat>Widescreen</PresentationFormat>
  <Paragraphs>44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Times New Roman</vt:lpstr>
      <vt:lpstr>TimesNewRomanPSMT</vt:lpstr>
      <vt:lpstr>Office Theme</vt:lpstr>
      <vt:lpstr>Smart healthcare adopting MQTT </vt:lpstr>
      <vt:lpstr>What is MQTT? message queue telemetry transport</vt:lpstr>
      <vt:lpstr>The problem</vt:lpstr>
      <vt:lpstr>Proposed Solution</vt:lpstr>
      <vt:lpstr>How does Heartrate Sensor Works</vt:lpstr>
      <vt:lpstr>Implementation Details</vt:lpstr>
      <vt:lpstr>PowerPoint Presentation</vt:lpstr>
      <vt:lpstr>Results:</vt:lpstr>
      <vt:lpstr>Video:</vt:lpstr>
      <vt:lpstr>Video2 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healthcare adopting MQTT </dc:title>
  <dc:creator>ahmed gogo</dc:creator>
  <cp:lastModifiedBy>ahmed gogo</cp:lastModifiedBy>
  <cp:revision>28</cp:revision>
  <dcterms:created xsi:type="dcterms:W3CDTF">2023-01-01T10:44:54Z</dcterms:created>
  <dcterms:modified xsi:type="dcterms:W3CDTF">2023-01-03T11:44:09Z</dcterms:modified>
</cp:coreProperties>
</file>